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303" r:id="rId4"/>
    <p:sldId id="302" r:id="rId5"/>
    <p:sldId id="297" r:id="rId6"/>
    <p:sldId id="300" r:id="rId7"/>
    <p:sldId id="301" r:id="rId8"/>
    <p:sldId id="278" r:id="rId9"/>
    <p:sldId id="304" r:id="rId10"/>
    <p:sldId id="30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2B4"/>
    <a:srgbClr val="AA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>
        <p:scale>
          <a:sx n="60" d="100"/>
          <a:sy n="60" d="100"/>
        </p:scale>
        <p:origin x="-143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AE12-1BA0-42D8-9BB3-B03C335F277A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0D0E2-D88F-43D8-A72B-38AEBBD8E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5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D0E2-D88F-43D8-A72B-38AEBBD8E4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D0E2-D88F-43D8-A72B-38AEBBD8E4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D0E2-D88F-43D8-A72B-38AEBBD8E4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0D0E2-D88F-43D8-A72B-38AEBBD8E4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9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Y Opening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00400" y="-2514600"/>
            <a:ext cx="13055600" cy="9791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5797898"/>
            <a:ext cx="8686800" cy="1060102"/>
          </a:xfrm>
          <a:prstGeom prst="rect">
            <a:avLst/>
          </a:prstGeom>
          <a:solidFill>
            <a:srgbClr val="444444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rent-fox-logo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810" y="5986240"/>
            <a:ext cx="1524000" cy="4145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57200" y="6477000"/>
            <a:ext cx="3581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 /  NY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/  SF  /  DC  / arentfox.com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CB015-CF37-46FB-9C71-8B970930BF88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74638"/>
            <a:ext cx="1524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E7810E-36EB-4207-8990-22B8F7CBC0F9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8001001" y="685800"/>
            <a:ext cx="1277373" cy="347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 lIns="0" rIns="0" bIns="0" anchor="t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1ECEBD-66D7-462B-BAB0-47F4BEB546A4}" type="datetime1">
              <a:rPr lang="en-US" smtClean="0"/>
              <a:pPr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 Opening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8686800" cy="1362075"/>
          </a:xfrm>
        </p:spPr>
        <p:txBody>
          <a:bodyPr tIns="0" anchor="t">
            <a:noAutofit/>
          </a:bodyPr>
          <a:lstStyle>
            <a:lvl1pPr algn="l">
              <a:lnSpc>
                <a:spcPts val="6000"/>
              </a:lnSpc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8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 lIns="0" rIns="0" bIns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6AE1E2-B87D-43C4-829B-AD97536029B7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 l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19530"/>
            <a:ext cx="4268788" cy="639762"/>
          </a:xfrm>
        </p:spPr>
        <p:txBody>
          <a:bodyPr lIns="0" tIns="0" rIns="0" bIns="0" anchor="t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59292"/>
            <a:ext cx="4268788" cy="3951288"/>
          </a:xfrm>
        </p:spPr>
        <p:txBody>
          <a:bodyPr lIns="0" tIns="0" rIns="0" bIns="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9530"/>
            <a:ext cx="4270375" cy="639762"/>
          </a:xfrm>
        </p:spPr>
        <p:txBody>
          <a:bodyPr lIns="0" tIns="0" rIns="0" bIns="0" anchor="t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9292"/>
            <a:ext cx="4270375" cy="3951288"/>
          </a:xfrm>
        </p:spPr>
        <p:txBody>
          <a:bodyPr lIns="0" tIns="0" rIns="0" bIns="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A8D31-4A41-4E2C-AE43-B692E13FE0AF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 lIns="0" rIns="0" bIns="0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11672F-DAB4-454A-9BC4-4A93C98FB6B1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7DB3BE-5EC7-4C54-9957-41DF4353C58B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236913" cy="1162050"/>
          </a:xfrm>
        </p:spPr>
        <p:txBody>
          <a:bodyPr lIns="0" rIns="0" bIns="0"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340350" cy="5853113"/>
          </a:xfrm>
        </p:spPr>
        <p:txBody>
          <a:bodyPr lIns="0" rIns="0" bIns="0"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47850"/>
            <a:ext cx="3236913" cy="4691063"/>
          </a:xfrm>
        </p:spPr>
        <p:txBody>
          <a:bodyPr lIns="0" rIns="0" bIns="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D773A3-3A8C-4F3C-8114-8EBC325E5A26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9A1230-6517-434C-99E1-D9E49FE4C9A1}" type="datetime1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rent-fox-logo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1" y="228600"/>
            <a:ext cx="1277373" cy="347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28600" y="64770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" y="685800"/>
            <a:ext cx="868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914400"/>
          </a:xfrm>
          <a:prstGeom prst="rect">
            <a:avLst/>
          </a:prstGeom>
        </p:spPr>
        <p:txBody>
          <a:bodyPr vert="horz" lIns="0" tIns="4572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6907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69075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94255C-01B4-4013-B073-698BA54B9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2362200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dirty="0" smtClean="0"/>
              <a:t>NAMVBC Fall Workshop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dirty="0" smtClean="0"/>
              <a:t>September 10, 2015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400" dirty="0" smtClean="0"/>
              <a:t>PRESENTED BY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b="1" dirty="0" smtClean="0"/>
              <a:t>Aaron H. Jacoby and Randall Oyler</a:t>
            </a:r>
          </a:p>
        </p:txBody>
      </p:sp>
      <p:pic>
        <p:nvPicPr>
          <p:cNvPr id="27650" name="Picture 2" descr="http://www.bfkn.com/i/logo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96000"/>
            <a:ext cx="3162300" cy="48577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86868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ts val="6000"/>
              </a:lnSpc>
              <a:defRPr sz="7200" b="1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Point-Counterpoint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Manufacturer and Dealer Disputes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752600"/>
            <a:ext cx="6019800" cy="2962349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39725">
              <a:lnSpc>
                <a:spcPts val="2100"/>
              </a:lnSpc>
            </a:pP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lnSpc>
                <a:spcPts val="2100"/>
              </a:lnSpc>
            </a:pP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lnSpc>
                <a:spcPts val="2100"/>
              </a:lnSpc>
            </a:pP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lnSpc>
                <a:spcPts val="2100"/>
              </a:lnSpc>
            </a:pP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 algn="ctr">
              <a:lnSpc>
                <a:spcPts val="2100"/>
              </a:lnSpc>
            </a:pPr>
            <a:r>
              <a:rPr lang="en-US" sz="14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D I S C U S </a:t>
            </a:r>
            <a:r>
              <a:rPr lang="en-US" sz="1400" b="1" dirty="0" err="1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  I O N </a:t>
            </a: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 algn="ctr">
              <a:lnSpc>
                <a:spcPts val="2100"/>
              </a:lnSpc>
            </a:pPr>
            <a:endParaRPr lang="en-US" sz="14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 algn="ctr">
              <a:lnSpc>
                <a:spcPts val="2100"/>
              </a:lnSpc>
            </a:pPr>
            <a:endParaRPr lang="en-US" sz="1400" b="1" dirty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 algn="ctr">
              <a:lnSpc>
                <a:spcPts val="2100"/>
              </a:lnSpc>
            </a:pPr>
            <a:endParaRPr lang="en-US" sz="14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 algn="ctr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914400"/>
            <a:ext cx="6019800" cy="3031599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Manufacturers and Dealers often have different perspectives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Our points and counterpoints are based on our experience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But…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Any views we express are not views of any client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Any hypotheticals we discus are not specific transactions or disputes</a:t>
            </a:r>
          </a:p>
          <a:p>
            <a:pPr lvl="2">
              <a:spcAft>
                <a:spcPts val="1200"/>
              </a:spcAft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283464" cy="283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3100" y="1295400"/>
            <a:ext cx="5257800" cy="4162678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Non-Traditional Buyers of Dealerships</a:t>
            </a:r>
          </a:p>
          <a:p>
            <a:pPr marL="339725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/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Issue:  How are non-traditional transactions treated?</a:t>
            </a: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Hypothetical: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Parties enter into a stock purchase agreement whereby buyer agrees to purchase stock of private or public company that owns multiple dealerships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Purchase agreement does not break out purchase price for individual dealerships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One or more of the dealerships of a particular manufacturer already owned by the buyer have not performed well in recent years preceding the transaction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100" y="12954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88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914400"/>
            <a:ext cx="5334000" cy="557075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A Brief Introduction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Dealer Agreement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Sets forth contractual basis for relationship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State Motor Vehicle Franchise Statutes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Exist in each state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Supersede the Dealer Agreement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Regulate matters such as…</a:t>
            </a:r>
          </a:p>
          <a:p>
            <a:pPr marL="1657350" lvl="3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Establishments and relocations of dealerships</a:t>
            </a:r>
          </a:p>
          <a:p>
            <a:pPr marL="1657350" lvl="3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Manufacturer standards and programs</a:t>
            </a:r>
          </a:p>
          <a:p>
            <a:pPr marL="1657350" lvl="3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Other aspects of manufacturer-dealer interaction</a:t>
            </a:r>
          </a:p>
          <a:p>
            <a:pPr marL="742950" lvl="1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State Motor Vehicle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Licensing Statutes</a:t>
            </a:r>
          </a:p>
          <a:p>
            <a:pPr marL="1200150" lvl="2" indent="-285750"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Also may impact relationship between manufacturers and dealers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6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3100" y="1295400"/>
            <a:ext cx="5257800" cy="483978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Non-Traditional Buyers of Dealerships</a:t>
            </a:r>
          </a:p>
          <a:p>
            <a:pPr marL="339725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/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Typical Statutory Regulation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Dealer must seek manufacturer consent before consummating a sale of dealership assets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Manufacturer must act reasonably in  reviewing the proposed transaction</a:t>
            </a: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Buyer’s financial capability, industry experience, and character are relevant factors for manufacturer to consider</a:t>
            </a: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Types of Non-Traditional Buyers</a:t>
            </a:r>
          </a:p>
          <a:p>
            <a:pPr marL="796925"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Large private dealership groups</a:t>
            </a:r>
          </a:p>
          <a:p>
            <a:pPr marL="796925"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Public dealership groups</a:t>
            </a:r>
          </a:p>
          <a:p>
            <a:pPr marL="796925"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Private equity groups</a:t>
            </a:r>
          </a:p>
          <a:p>
            <a:pPr marL="796925" lvl="1">
              <a:spcAft>
                <a:spcPts val="1200"/>
              </a:spcAft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353" y="1295400"/>
            <a:ext cx="283464" cy="283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914400"/>
            <a:ext cx="5257800" cy="426270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Rights of First Refusal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Typical Statutory Regulation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Notice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within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certain number of days of receipt of application from proposed Buyer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Consideration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must be equal to or greater than contract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price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terms and conditions apply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Factory must reimburse the original Buyer for certain costs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Cannot be exercised if: family member, managerial employee owning 15% or more, legal entity owned by the existing owners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79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914400"/>
            <a:ext cx="5257800" cy="543225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  <a:b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</a:b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Rights of First Refusal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Issue:  How do ROFRs apply in context of larger deals, including stock deals?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Hypothetical: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25 separate dealerships involved in the transaction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10 separate manufacturer brands involved in the transaction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Manufacturer does not want its dealerships to be purchased by buyer, and exercises its right of first refusal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Manufacturer assigns its rights to another selected dealer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Price not broken out for each dealership </a:t>
            </a:r>
          </a:p>
          <a:p>
            <a:pPr marL="1200150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Exercise of ROFR may impact economics of deal to buyer and seller and also to assignee of manufacturer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9144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9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752600"/>
            <a:ext cx="5257800" cy="314701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Buying Cars Online</a:t>
            </a:r>
          </a:p>
          <a:p>
            <a:pPr marL="339725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Online Shopping is “Now”</a:t>
            </a:r>
          </a:p>
          <a:p>
            <a:pPr marL="1139825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Industry Need: Integrated online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solution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purchasing or leasing a new or used vehicle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Relevant Statutory Regulation</a:t>
            </a:r>
          </a:p>
          <a:p>
            <a:pPr marL="1139825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Regulation of manufacturer direct sales and lead dissemination</a:t>
            </a:r>
          </a:p>
          <a:p>
            <a:pPr marL="1139825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Regulation of dealer activities vis-à-vis delivery or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icensing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requirements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283464" cy="283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bg-automo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255C-01B4-4013-B073-698BA54B9B5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1752600"/>
            <a:ext cx="6019800" cy="4331955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Manufacturer Dealer Relationships</a:t>
            </a:r>
          </a:p>
          <a:p>
            <a:pPr marL="339725">
              <a:lnSpc>
                <a:spcPts val="2100"/>
              </a:lnSpc>
            </a:pPr>
            <a:r>
              <a:rPr lang="en-US" sz="2100" b="1" dirty="0" smtClean="0">
                <a:solidFill>
                  <a:srgbClr val="1092B4"/>
                </a:solidFill>
                <a:latin typeface="Arial" pitchFamily="34" charset="0"/>
                <a:cs typeface="Arial" pitchFamily="34" charset="0"/>
              </a:rPr>
              <a:t>Buying Cars Online</a:t>
            </a:r>
          </a:p>
          <a:p>
            <a:pPr marL="339725">
              <a:lnSpc>
                <a:spcPts val="2100"/>
              </a:lnSpc>
            </a:pPr>
            <a:endParaRPr lang="en-US" sz="2100" b="1" dirty="0" smtClean="0">
              <a:solidFill>
                <a:srgbClr val="1092B4"/>
              </a:solidFill>
              <a:latin typeface="Arial" pitchFamily="34" charset="0"/>
              <a:cs typeface="Arial" pitchFamily="34" charset="0"/>
            </a:endParaRP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3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Issue:  Can an online vehicle purchase process be implemented?</a:t>
            </a:r>
          </a:p>
          <a:p>
            <a:pPr marL="339725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Current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Ecommerce Efforts</a:t>
            </a:r>
          </a:p>
          <a:p>
            <a:pPr marL="1082675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.Manufacturers</a:t>
            </a:r>
          </a:p>
          <a:p>
            <a:pPr marL="1539875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Tesla</a:t>
            </a:r>
          </a:p>
          <a:p>
            <a:pPr marL="1539875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Ford Direct</a:t>
            </a:r>
          </a:p>
          <a:p>
            <a:pPr marL="1539875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GM Shop Click Drive</a:t>
            </a:r>
          </a:p>
          <a:p>
            <a:pPr marL="1082675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.Dealers</a:t>
            </a:r>
          </a:p>
          <a:p>
            <a:pPr marL="1539875" lvl="2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AutoNation</a:t>
            </a:r>
          </a:p>
          <a:p>
            <a:pPr marL="1539875" lvl="2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Larry Miller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082675" lvl="1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.Third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Parties</a:t>
            </a:r>
          </a:p>
          <a:p>
            <a:pPr marL="625475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Other models?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7" descr="icon-al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28346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44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461</Words>
  <Application>Microsoft Office PowerPoint</Application>
  <PresentationFormat>On-screen Show (4:3)</PresentationFormat>
  <Paragraphs>111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Arent Fox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Gomby</dc:creator>
  <cp:lastModifiedBy>Vare, Danielle R.@NMVB</cp:lastModifiedBy>
  <cp:revision>150</cp:revision>
  <dcterms:created xsi:type="dcterms:W3CDTF">2013-12-03T22:03:16Z</dcterms:created>
  <dcterms:modified xsi:type="dcterms:W3CDTF">2015-09-14T16:53:28Z</dcterms:modified>
</cp:coreProperties>
</file>